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4e8bd05e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4e8bd05e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b4e8bd05ea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b4e8bd05e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4e8bd05e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4e8bd05e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b4e8bd05ea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b4e8bd05ea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4e8bd05e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4e8bd05e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4e8bd05ea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4e8bd05e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4e8bd05ea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4e8bd05ea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4e8bd05e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4e8bd05e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b4e8bd05ea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b4e8bd05ea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b4e8bd05e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b4e8bd05e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4e8bd05e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4e8bd05e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b4e8bd05ea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b4e8bd05e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4e8bd05e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4e8bd05e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b4e8bd05ea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b4e8bd05e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4e8bd05e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4e8bd05e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b4e8bd05ea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b4e8bd05ea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Overburdened Communities</a:t>
            </a:r>
            <a:r>
              <a:rPr lang="en">
                <a:latin typeface="Source Sans Pro"/>
                <a:ea typeface="Source Sans Pro"/>
                <a:cs typeface="Source Sans Pro"/>
                <a:sym typeface="Source Sans Pro"/>
              </a:rPr>
              <a:t> in Rhode Island</a:t>
            </a:r>
            <a:endParaRPr>
              <a:latin typeface="Source Sans Pro"/>
              <a:ea typeface="Source Sans Pro"/>
              <a:cs typeface="Source Sans Pro"/>
              <a:sym typeface="Source Sans Pro"/>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latin typeface="Source Sans Pro"/>
                <a:ea typeface="Source Sans Pro"/>
                <a:cs typeface="Source Sans Pro"/>
                <a:sym typeface="Source Sans Pro"/>
              </a:rPr>
              <a:t>Prepared by Michael Kearney</a:t>
            </a:r>
            <a:endParaRPr sz="1200">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 Lead Paint Indicator</a:t>
            </a:r>
            <a:endParaRPr>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100">
                <a:solidFill>
                  <a:schemeClr val="accent2"/>
                </a:solidFill>
                <a:highlight>
                  <a:srgbClr val="FFFFFF"/>
                </a:highlight>
                <a:latin typeface="Source Sans Pro"/>
                <a:ea typeface="Source Sans Pro"/>
                <a:cs typeface="Source Sans Pro"/>
                <a:sym typeface="Source Sans Pro"/>
              </a:rPr>
              <a:t>Percent of housing units built before 1960, as indicator of potential exposure to lead paint.</a:t>
            </a:r>
            <a:endParaRPr sz="1600">
              <a:solidFill>
                <a:schemeClr val="dk2"/>
              </a:solidFill>
              <a:latin typeface="Source Sans Pro"/>
              <a:ea typeface="Source Sans Pro"/>
              <a:cs typeface="Source Sans Pro"/>
              <a:sym typeface="Source Sans Pro"/>
            </a:endParaRPr>
          </a:p>
          <a:p>
            <a:pPr indent="0" lvl="0" marL="0" rtl="0" algn="l">
              <a:lnSpc>
                <a:spcPct val="125000"/>
              </a:lnSpc>
              <a:spcBef>
                <a:spcPts val="0"/>
              </a:spcBef>
              <a:spcAft>
                <a:spcPts val="0"/>
              </a:spcAft>
              <a:buNone/>
            </a:pPr>
            <a:r>
              <a:t/>
            </a:r>
            <a:endParaRPr sz="1100">
              <a:solidFill>
                <a:schemeClr val="accent2"/>
              </a:solidFill>
              <a:highlight>
                <a:srgbClr val="FFFFFF"/>
              </a:highlight>
              <a:latin typeface="Source Sans Pro"/>
              <a:ea typeface="Source Sans Pro"/>
              <a:cs typeface="Source Sans Pro"/>
              <a:sym typeface="Source Sans Pro"/>
            </a:endParaRPr>
          </a:p>
        </p:txBody>
      </p:sp>
      <p:pic>
        <p:nvPicPr>
          <p:cNvPr id="127" name="Google Shape;127;p22"/>
          <p:cNvPicPr preferRelativeResize="0"/>
          <p:nvPr/>
        </p:nvPicPr>
        <p:blipFill rotWithShape="1">
          <a:blip r:embed="rId3">
            <a:alphaModFix/>
          </a:blip>
          <a:srcRect b="0" l="0" r="0" t="0"/>
          <a:stretch/>
        </p:blipFill>
        <p:spPr>
          <a:xfrm>
            <a:off x="238854" y="977275"/>
            <a:ext cx="3858821" cy="3906274"/>
          </a:xfrm>
          <a:prstGeom prst="rect">
            <a:avLst/>
          </a:prstGeom>
          <a:noFill/>
          <a:ln>
            <a:noFill/>
          </a:ln>
        </p:spPr>
      </p:pic>
      <p:pic>
        <p:nvPicPr>
          <p:cNvPr id="128" name="Google Shape;128;p22"/>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129" name="Google Shape;129;p22"/>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130" name="Google Shape;130;p22"/>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 Superfund Proximity</a:t>
            </a:r>
            <a:endParaRPr>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100">
                <a:solidFill>
                  <a:schemeClr val="accent2"/>
                </a:solidFill>
                <a:highlight>
                  <a:srgbClr val="FFFFFF"/>
                </a:highlight>
                <a:latin typeface="Source Sans Pro"/>
                <a:ea typeface="Source Sans Pro"/>
                <a:cs typeface="Source Sans Pro"/>
                <a:sym typeface="Source Sans Pro"/>
              </a:rPr>
              <a:t>Count of proposed and listed NPL sites within 5 km, each divided by distance. Count excludes deleted sites.</a:t>
            </a:r>
            <a:endParaRPr>
              <a:latin typeface="Source Sans Pro"/>
              <a:ea typeface="Source Sans Pro"/>
              <a:cs typeface="Source Sans Pro"/>
              <a:sym typeface="Source Sans Pro"/>
            </a:endParaRPr>
          </a:p>
        </p:txBody>
      </p:sp>
      <p:pic>
        <p:nvPicPr>
          <p:cNvPr id="136" name="Google Shape;136;p23"/>
          <p:cNvPicPr preferRelativeResize="0"/>
          <p:nvPr/>
        </p:nvPicPr>
        <p:blipFill rotWithShape="1">
          <a:blip r:embed="rId3">
            <a:alphaModFix/>
          </a:blip>
          <a:srcRect b="0" l="0" r="0" t="0"/>
          <a:stretch/>
        </p:blipFill>
        <p:spPr>
          <a:xfrm>
            <a:off x="238854" y="977275"/>
            <a:ext cx="3858821" cy="3906274"/>
          </a:xfrm>
          <a:prstGeom prst="rect">
            <a:avLst/>
          </a:prstGeom>
          <a:noFill/>
          <a:ln>
            <a:noFill/>
          </a:ln>
        </p:spPr>
      </p:pic>
      <p:pic>
        <p:nvPicPr>
          <p:cNvPr id="137" name="Google Shape;137;p23"/>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138" name="Google Shape;138;p23"/>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139" name="Google Shape;139;p23"/>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4"/>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 RMP Proximity</a:t>
            </a:r>
            <a:endParaRPr>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100">
                <a:solidFill>
                  <a:schemeClr val="accent2"/>
                </a:solidFill>
                <a:highlight>
                  <a:srgbClr val="FFFFFF"/>
                </a:highlight>
                <a:latin typeface="Source Sans Pro"/>
                <a:ea typeface="Source Sans Pro"/>
                <a:cs typeface="Source Sans Pro"/>
                <a:sym typeface="Source Sans Pro"/>
              </a:rPr>
              <a:t>Count of RMP (potential chemical accident management plan) facilities within 5 km, each divided by distance.</a:t>
            </a:r>
            <a:endParaRPr>
              <a:latin typeface="Source Sans Pro"/>
              <a:ea typeface="Source Sans Pro"/>
              <a:cs typeface="Source Sans Pro"/>
              <a:sym typeface="Source Sans Pro"/>
            </a:endParaRPr>
          </a:p>
        </p:txBody>
      </p:sp>
      <p:pic>
        <p:nvPicPr>
          <p:cNvPr id="145" name="Google Shape;145;p24"/>
          <p:cNvPicPr preferRelativeResize="0"/>
          <p:nvPr/>
        </p:nvPicPr>
        <p:blipFill rotWithShape="1">
          <a:blip r:embed="rId3">
            <a:alphaModFix/>
          </a:blip>
          <a:srcRect b="0" l="0" r="0" t="0"/>
          <a:stretch/>
        </p:blipFill>
        <p:spPr>
          <a:xfrm>
            <a:off x="238854" y="977275"/>
            <a:ext cx="3858821" cy="3906274"/>
          </a:xfrm>
          <a:prstGeom prst="rect">
            <a:avLst/>
          </a:prstGeom>
          <a:noFill/>
          <a:ln>
            <a:noFill/>
          </a:ln>
        </p:spPr>
      </p:pic>
      <p:pic>
        <p:nvPicPr>
          <p:cNvPr id="146" name="Google Shape;146;p24"/>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147" name="Google Shape;147;p24"/>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148" name="Google Shape;148;p24"/>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5"/>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 Hazardous Waste Proximity</a:t>
            </a:r>
            <a:endParaRPr>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100">
                <a:solidFill>
                  <a:schemeClr val="accent2"/>
                </a:solidFill>
                <a:highlight>
                  <a:srgbClr val="FFFFFF"/>
                </a:highlight>
                <a:latin typeface="Source Sans Pro"/>
                <a:ea typeface="Source Sans Pro"/>
                <a:cs typeface="Source Sans Pro"/>
                <a:sym typeface="Source Sans Pro"/>
              </a:rPr>
              <a:t>Count of TSDF (hazardous waste management facilities) within 5 km, each divided by distance.</a:t>
            </a:r>
            <a:endParaRPr>
              <a:latin typeface="Source Sans Pro"/>
              <a:ea typeface="Source Sans Pro"/>
              <a:cs typeface="Source Sans Pro"/>
              <a:sym typeface="Source Sans Pro"/>
            </a:endParaRPr>
          </a:p>
        </p:txBody>
      </p:sp>
      <p:pic>
        <p:nvPicPr>
          <p:cNvPr id="154" name="Google Shape;154;p25"/>
          <p:cNvPicPr preferRelativeResize="0"/>
          <p:nvPr/>
        </p:nvPicPr>
        <p:blipFill rotWithShape="1">
          <a:blip r:embed="rId3">
            <a:alphaModFix/>
          </a:blip>
          <a:srcRect b="0" l="0" r="0" t="0"/>
          <a:stretch/>
        </p:blipFill>
        <p:spPr>
          <a:xfrm>
            <a:off x="238854" y="977275"/>
            <a:ext cx="3858821" cy="3906274"/>
          </a:xfrm>
          <a:prstGeom prst="rect">
            <a:avLst/>
          </a:prstGeom>
          <a:noFill/>
          <a:ln>
            <a:noFill/>
          </a:ln>
        </p:spPr>
      </p:pic>
      <p:pic>
        <p:nvPicPr>
          <p:cNvPr id="155" name="Google Shape;155;p25"/>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156" name="Google Shape;156;p25"/>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157" name="Google Shape;157;p25"/>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 Wastewater Discharge Indicator</a:t>
            </a:r>
            <a:endParaRPr>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100">
                <a:solidFill>
                  <a:schemeClr val="accent2"/>
                </a:solidFill>
                <a:highlight>
                  <a:srgbClr val="FFFFFF"/>
                </a:highlight>
                <a:latin typeface="Source Sans Pro"/>
                <a:ea typeface="Source Sans Pro"/>
                <a:cs typeface="Source Sans Pro"/>
                <a:sym typeface="Source Sans Pro"/>
              </a:rPr>
              <a:t>RSEI modeled Toxic Concentrations at stream segments within 500 meters, divided by distance.</a:t>
            </a:r>
            <a:endParaRPr>
              <a:latin typeface="Source Sans Pro"/>
              <a:ea typeface="Source Sans Pro"/>
              <a:cs typeface="Source Sans Pro"/>
              <a:sym typeface="Source Sans Pro"/>
            </a:endParaRPr>
          </a:p>
        </p:txBody>
      </p:sp>
      <p:pic>
        <p:nvPicPr>
          <p:cNvPr id="163" name="Google Shape;163;p26"/>
          <p:cNvPicPr preferRelativeResize="0"/>
          <p:nvPr/>
        </p:nvPicPr>
        <p:blipFill rotWithShape="1">
          <a:blip r:embed="rId3">
            <a:alphaModFix/>
          </a:blip>
          <a:srcRect b="0" l="0" r="0" t="0"/>
          <a:stretch/>
        </p:blipFill>
        <p:spPr>
          <a:xfrm>
            <a:off x="238854" y="977275"/>
            <a:ext cx="3858821" cy="3906274"/>
          </a:xfrm>
          <a:prstGeom prst="rect">
            <a:avLst/>
          </a:prstGeom>
          <a:noFill/>
          <a:ln>
            <a:noFill/>
          </a:ln>
        </p:spPr>
      </p:pic>
      <p:pic>
        <p:nvPicPr>
          <p:cNvPr id="164" name="Google Shape;164;p26"/>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165" name="Google Shape;165;p26"/>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166" name="Google Shape;166;p26"/>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Demographic</a:t>
            </a:r>
            <a:r>
              <a:rPr lang="en">
                <a:latin typeface="Source Sans Pro"/>
                <a:ea typeface="Source Sans Pro"/>
                <a:cs typeface="Source Sans Pro"/>
                <a:sym typeface="Source Sans Pro"/>
              </a:rPr>
              <a:t>: Median Household Income</a:t>
            </a:r>
            <a:endParaRPr>
              <a:latin typeface="Source Sans Pro"/>
              <a:ea typeface="Source Sans Pro"/>
              <a:cs typeface="Source Sans Pro"/>
              <a:sym typeface="Source Sans Pro"/>
            </a:endParaRPr>
          </a:p>
          <a:p>
            <a:pPr indent="0" lvl="0" marL="0" rtl="0" algn="l">
              <a:lnSpc>
                <a:spcPct val="125000"/>
              </a:lnSpc>
              <a:spcBef>
                <a:spcPts val="0"/>
              </a:spcBef>
              <a:spcAft>
                <a:spcPts val="0"/>
              </a:spcAft>
              <a:buNone/>
            </a:pPr>
            <a:r>
              <a:rPr lang="en" sz="1100">
                <a:solidFill>
                  <a:schemeClr val="accent2"/>
                </a:solidFill>
                <a:highlight>
                  <a:srgbClr val="FFFFFF"/>
                </a:highlight>
                <a:latin typeface="Source Sans Pro"/>
                <a:ea typeface="Source Sans Pro"/>
                <a:cs typeface="Source Sans Pro"/>
                <a:sym typeface="Source Sans Pro"/>
              </a:rPr>
              <a:t>Areas where Median Household Income is less than approximately 80% ($51,472) of the statewide Median Household Income ($64,340) </a:t>
            </a:r>
            <a:endParaRPr>
              <a:latin typeface="Source Sans Pro"/>
              <a:ea typeface="Source Sans Pro"/>
              <a:cs typeface="Source Sans Pro"/>
              <a:sym typeface="Source Sans Pro"/>
            </a:endParaRPr>
          </a:p>
        </p:txBody>
      </p:sp>
      <p:pic>
        <p:nvPicPr>
          <p:cNvPr id="172" name="Google Shape;172;p27"/>
          <p:cNvPicPr preferRelativeResize="0"/>
          <p:nvPr/>
        </p:nvPicPr>
        <p:blipFill rotWithShape="1">
          <a:blip r:embed="rId3">
            <a:alphaModFix/>
          </a:blip>
          <a:srcRect b="0" l="0" r="0" t="0"/>
          <a:stretch/>
        </p:blipFill>
        <p:spPr>
          <a:xfrm>
            <a:off x="238854" y="977275"/>
            <a:ext cx="3858821" cy="3906274"/>
          </a:xfrm>
          <a:prstGeom prst="rect">
            <a:avLst/>
          </a:prstGeom>
          <a:noFill/>
          <a:ln>
            <a:noFill/>
          </a:ln>
        </p:spPr>
      </p:pic>
      <p:pic>
        <p:nvPicPr>
          <p:cNvPr id="173" name="Google Shape;173;p27"/>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174" name="Google Shape;174;p27"/>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175" name="Google Shape;175;p27"/>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Recommendations</a:t>
            </a:r>
            <a:endParaRPr>
              <a:latin typeface="Source Sans Pro"/>
              <a:ea typeface="Source Sans Pro"/>
              <a:cs typeface="Source Sans Pro"/>
              <a:sym typeface="Source Sans Pro"/>
            </a:endParaRPr>
          </a:p>
        </p:txBody>
      </p:sp>
      <p:sp>
        <p:nvSpPr>
          <p:cNvPr id="181" name="Google Shape;181;p28"/>
          <p:cNvSpPr txBox="1"/>
          <p:nvPr>
            <p:ph idx="1" type="body"/>
          </p:nvPr>
        </p:nvSpPr>
        <p:spPr>
          <a:xfrm>
            <a:off x="131400" y="789250"/>
            <a:ext cx="8700900" cy="41055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rgbClr val="000000"/>
              </a:buClr>
              <a:buSzPts val="1200"/>
              <a:buFont typeface="Source Sans Pro"/>
              <a:buAutoNum type="arabicPeriod"/>
            </a:pPr>
            <a:r>
              <a:rPr lang="en" sz="1200">
                <a:solidFill>
                  <a:srgbClr val="000000"/>
                </a:solidFill>
                <a:latin typeface="Source Sans Pro"/>
                <a:ea typeface="Source Sans Pro"/>
                <a:cs typeface="Source Sans Pro"/>
                <a:sym typeface="Source Sans Pro"/>
              </a:rPr>
              <a:t>Remove Ozone, Superfund Proximity, RMP Proximity, and Wastewater Discharge Indicator as triggering indicators. These indicators do not align in either definition or geographically with communities that should be considered overburdened. This will additionally prevent industrial Quonset Point from becoming an Overburdened Community.</a:t>
            </a:r>
            <a:endParaRPr sz="1200">
              <a:solidFill>
                <a:srgbClr val="000000"/>
              </a:solidFill>
              <a:latin typeface="Source Sans Pro"/>
              <a:ea typeface="Source Sans Pro"/>
              <a:cs typeface="Source Sans Pro"/>
              <a:sym typeface="Source Sans Pro"/>
            </a:endParaRPr>
          </a:p>
          <a:p>
            <a:pPr indent="-304800" lvl="0" marL="457200" rtl="0" algn="l">
              <a:lnSpc>
                <a:spcPct val="150000"/>
              </a:lnSpc>
              <a:spcBef>
                <a:spcPts val="1000"/>
              </a:spcBef>
              <a:spcAft>
                <a:spcPts val="0"/>
              </a:spcAft>
              <a:buClr>
                <a:srgbClr val="000000"/>
              </a:buClr>
              <a:buSzPts val="1200"/>
              <a:buFont typeface="Source Sans Pro"/>
              <a:buAutoNum type="arabicPeriod"/>
            </a:pPr>
            <a:r>
              <a:rPr lang="en" sz="1200">
                <a:solidFill>
                  <a:srgbClr val="000000"/>
                </a:solidFill>
                <a:latin typeface="Source Sans Pro"/>
                <a:ea typeface="Source Sans Pro"/>
                <a:cs typeface="Source Sans Pro"/>
                <a:sym typeface="Source Sans Pro"/>
              </a:rPr>
              <a:t>Reduce number of indicators needed to trigger Overburdened Community from 3 to 2. This is due to the reduction in the number of triggering indicators from eleven to seven.</a:t>
            </a:r>
            <a:endParaRPr sz="1200">
              <a:solidFill>
                <a:srgbClr val="000000"/>
              </a:solidFill>
              <a:latin typeface="Source Sans Pro"/>
              <a:ea typeface="Source Sans Pro"/>
              <a:cs typeface="Source Sans Pro"/>
              <a:sym typeface="Source Sans Pro"/>
            </a:endParaRPr>
          </a:p>
          <a:p>
            <a:pPr indent="-304800" lvl="0" marL="457200" rtl="0" algn="l">
              <a:lnSpc>
                <a:spcPct val="150000"/>
              </a:lnSpc>
              <a:spcBef>
                <a:spcPts val="1000"/>
              </a:spcBef>
              <a:spcAft>
                <a:spcPts val="0"/>
              </a:spcAft>
              <a:buClr>
                <a:srgbClr val="000000"/>
              </a:buClr>
              <a:buSzPts val="1200"/>
              <a:buFont typeface="Source Sans Pro"/>
              <a:buAutoNum type="arabicPeriod"/>
            </a:pPr>
            <a:r>
              <a:rPr lang="en" sz="1200">
                <a:solidFill>
                  <a:srgbClr val="000000"/>
                </a:solidFill>
                <a:latin typeface="Source Sans Pro"/>
                <a:ea typeface="Source Sans Pro"/>
                <a:cs typeface="Source Sans Pro"/>
                <a:sym typeface="Source Sans Pro"/>
              </a:rPr>
              <a:t>Raise income percentage that allows for the possibility of an Overburdened Community to 100% of Median Household Income to include more census tracts that should be but are not currently considered overburdened and to avoid non-Overburdened “island” Communities that could be used to effectively site polluting infrastructure in Overburdened Communities.</a:t>
            </a:r>
            <a:endParaRPr sz="1200">
              <a:solidFill>
                <a:srgbClr val="000000"/>
              </a:solidFill>
              <a:latin typeface="Source Sans Pro"/>
              <a:ea typeface="Source Sans Pro"/>
              <a:cs typeface="Source Sans Pro"/>
              <a:sym typeface="Source Sans Pro"/>
            </a:endParaRPr>
          </a:p>
          <a:p>
            <a:pPr indent="-304800" lvl="0" marL="457200" rtl="0" algn="l">
              <a:lnSpc>
                <a:spcPct val="150000"/>
              </a:lnSpc>
              <a:spcBef>
                <a:spcPts val="1000"/>
              </a:spcBef>
              <a:spcAft>
                <a:spcPts val="1000"/>
              </a:spcAft>
              <a:buClr>
                <a:srgbClr val="000000"/>
              </a:buClr>
              <a:buSzPts val="1200"/>
              <a:buFont typeface="Source Sans Pro"/>
              <a:buAutoNum type="arabicPeriod"/>
            </a:pPr>
            <a:r>
              <a:rPr lang="en" sz="1200">
                <a:solidFill>
                  <a:srgbClr val="000000"/>
                </a:solidFill>
                <a:latin typeface="Source Sans Pro"/>
                <a:ea typeface="Source Sans Pro"/>
                <a:cs typeface="Source Sans Pro"/>
                <a:sym typeface="Source Sans Pro"/>
              </a:rPr>
              <a:t>While these maps give a good indication of which Census Tracts have triggering indicators, it is not immediately intuitive exactly which Census Tracts would be defined as Overburdened Communities in both the original or recommended definitions due to the complexity of multiple layers of data. Data should be obtained from the EPA and analyzed outside of the EJSCREEN tool to determine exactly which Census Tracts would be considered Overburdened Communities under both definitions.</a:t>
            </a:r>
            <a:endParaRPr sz="1200">
              <a:solidFill>
                <a:srgbClr val="000000"/>
              </a:solidFill>
              <a:latin typeface="Source Sans Pro"/>
              <a:ea typeface="Source Sans Pro"/>
              <a:cs typeface="Source Sans Pro"/>
              <a:sym typeface="Source Sans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Overburdened Community: Recommended Definition</a:t>
            </a:r>
            <a:endParaRPr>
              <a:latin typeface="Source Sans Pro"/>
              <a:ea typeface="Source Sans Pro"/>
              <a:cs typeface="Source Sans Pro"/>
              <a:sym typeface="Source Sans Pro"/>
            </a:endParaRPr>
          </a:p>
        </p:txBody>
      </p:sp>
      <p:sp>
        <p:nvSpPr>
          <p:cNvPr id="187" name="Google Shape;187;p29"/>
          <p:cNvSpPr txBox="1"/>
          <p:nvPr>
            <p:ph idx="1" type="body"/>
          </p:nvPr>
        </p:nvSpPr>
        <p:spPr>
          <a:xfrm>
            <a:off x="131400" y="789250"/>
            <a:ext cx="8700900" cy="4105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rgbClr val="222222"/>
                </a:solidFill>
                <a:highlight>
                  <a:srgbClr val="FFFFFF"/>
                </a:highlight>
                <a:latin typeface="Source Sans Pro"/>
                <a:ea typeface="Source Sans Pro"/>
                <a:cs typeface="Source Sans Pro"/>
                <a:sym typeface="Source Sans Pro"/>
              </a:rPr>
              <a:t>(a)    “Overburdened Community” means any Census Tract in Rhode Island that:</a:t>
            </a:r>
            <a:endParaRPr>
              <a:solidFill>
                <a:srgbClr val="222222"/>
              </a:solidFill>
              <a:highlight>
                <a:srgbClr val="FFFFFF"/>
              </a:highlight>
              <a:latin typeface="Source Sans Pro"/>
              <a:ea typeface="Source Sans Pro"/>
              <a:cs typeface="Source Sans Pro"/>
              <a:sym typeface="Source Sans Pro"/>
            </a:endParaRPr>
          </a:p>
          <a:p>
            <a:pPr indent="0" lvl="0" marL="457200" rtl="0" algn="l">
              <a:lnSpc>
                <a:spcPct val="150000"/>
              </a:lnSpc>
              <a:spcBef>
                <a:spcPts val="800"/>
              </a:spcBef>
              <a:spcAft>
                <a:spcPts val="0"/>
              </a:spcAft>
              <a:buNone/>
            </a:pPr>
            <a:r>
              <a:rPr lang="en">
                <a:solidFill>
                  <a:srgbClr val="222222"/>
                </a:solidFill>
                <a:highlight>
                  <a:srgbClr val="FFFFFF"/>
                </a:highlight>
                <a:latin typeface="Source Sans Pro"/>
                <a:ea typeface="Source Sans Pro"/>
                <a:cs typeface="Source Sans Pro"/>
                <a:sym typeface="Source Sans Pro"/>
              </a:rPr>
              <a:t>(1)   Is at or above the seventy fifth (75th) statewide percentile for at least two (2) of the following Environmental Indicators on the most recent available United States Environmental Protection Agency’s EJSCREEN Assessment: </a:t>
            </a:r>
            <a:r>
              <a:rPr lang="en">
                <a:solidFill>
                  <a:srgbClr val="CC0000"/>
                </a:solidFill>
                <a:highlight>
                  <a:srgbClr val="FFFFFF"/>
                </a:highlight>
                <a:latin typeface="Source Sans Pro"/>
                <a:ea typeface="Source Sans Pro"/>
                <a:cs typeface="Source Sans Pro"/>
                <a:sym typeface="Source Sans Pro"/>
              </a:rPr>
              <a:t>(a) PM 2.5; (b) NATA Diesel PM; (c) NATA Cancer Risk; (d) NATA Respiratory Hazard Index; (e) Traffic Proximity; (f) Lead Paint Indicator; (g) Hazardous Waste Proximity</a:t>
            </a:r>
            <a:r>
              <a:rPr lang="en">
                <a:solidFill>
                  <a:srgbClr val="CC0000"/>
                </a:solidFill>
                <a:highlight>
                  <a:srgbClr val="FFFFFF"/>
                </a:highlight>
                <a:latin typeface="Source Sans Pro"/>
                <a:ea typeface="Source Sans Pro"/>
                <a:cs typeface="Source Sans Pro"/>
                <a:sym typeface="Source Sans Pro"/>
              </a:rPr>
              <a:t>;</a:t>
            </a:r>
            <a:r>
              <a:rPr lang="en">
                <a:solidFill>
                  <a:srgbClr val="222222"/>
                </a:solidFill>
                <a:highlight>
                  <a:srgbClr val="FFFFFF"/>
                </a:highlight>
                <a:latin typeface="Source Sans Pro"/>
                <a:ea typeface="Source Sans Pro"/>
                <a:cs typeface="Source Sans Pro"/>
                <a:sym typeface="Source Sans Pro"/>
              </a:rPr>
              <a:t> and</a:t>
            </a:r>
            <a:endParaRPr>
              <a:solidFill>
                <a:srgbClr val="222222"/>
              </a:solidFill>
              <a:highlight>
                <a:srgbClr val="FFFFFF"/>
              </a:highlight>
              <a:latin typeface="Source Sans Pro"/>
              <a:ea typeface="Source Sans Pro"/>
              <a:cs typeface="Source Sans Pro"/>
              <a:sym typeface="Source Sans Pro"/>
            </a:endParaRPr>
          </a:p>
          <a:p>
            <a:pPr indent="0" lvl="0" marL="457200" rtl="0" algn="l">
              <a:lnSpc>
                <a:spcPct val="150000"/>
              </a:lnSpc>
              <a:spcBef>
                <a:spcPts val="0"/>
              </a:spcBef>
              <a:spcAft>
                <a:spcPts val="0"/>
              </a:spcAft>
              <a:buNone/>
            </a:pPr>
            <a:r>
              <a:t/>
            </a:r>
            <a:endParaRPr>
              <a:solidFill>
                <a:srgbClr val="222222"/>
              </a:solidFill>
              <a:highlight>
                <a:srgbClr val="FFFFFF"/>
              </a:highlight>
              <a:latin typeface="Source Sans Pro"/>
              <a:ea typeface="Source Sans Pro"/>
              <a:cs typeface="Source Sans Pro"/>
              <a:sym typeface="Source Sans Pro"/>
            </a:endParaRPr>
          </a:p>
          <a:p>
            <a:pPr indent="0" lvl="0" marL="457200" rtl="0" algn="l">
              <a:lnSpc>
                <a:spcPct val="150000"/>
              </a:lnSpc>
              <a:spcBef>
                <a:spcPts val="0"/>
              </a:spcBef>
              <a:spcAft>
                <a:spcPts val="0"/>
              </a:spcAft>
              <a:buNone/>
            </a:pPr>
            <a:r>
              <a:rPr lang="en">
                <a:solidFill>
                  <a:srgbClr val="222222"/>
                </a:solidFill>
                <a:highlight>
                  <a:srgbClr val="FFFFFF"/>
                </a:highlight>
                <a:latin typeface="Source Sans Pro"/>
                <a:ea typeface="Source Sans Pro"/>
                <a:cs typeface="Source Sans Pro"/>
                <a:sym typeface="Source Sans Pro"/>
              </a:rPr>
              <a:t>(2)   Has a median household income, as calculated by the US Census Bureau, that is no greater than </a:t>
            </a:r>
            <a:r>
              <a:rPr lang="en">
                <a:solidFill>
                  <a:srgbClr val="CC0000"/>
                </a:solidFill>
                <a:highlight>
                  <a:srgbClr val="FFFFFF"/>
                </a:highlight>
                <a:latin typeface="Source Sans Pro"/>
                <a:ea typeface="Source Sans Pro"/>
                <a:cs typeface="Source Sans Pro"/>
                <a:sym typeface="Source Sans Pro"/>
              </a:rPr>
              <a:t>one hundred (100)</a:t>
            </a:r>
            <a:r>
              <a:rPr lang="en">
                <a:solidFill>
                  <a:srgbClr val="222222"/>
                </a:solidFill>
                <a:highlight>
                  <a:srgbClr val="FFFFFF"/>
                </a:highlight>
                <a:latin typeface="Source Sans Pro"/>
                <a:ea typeface="Source Sans Pro"/>
                <a:cs typeface="Source Sans Pro"/>
                <a:sym typeface="Source Sans Pro"/>
              </a:rPr>
              <a:t> percent of the statewide median household income, as calculated by the US Census Bureau.</a:t>
            </a:r>
            <a:endParaRPr>
              <a:solidFill>
                <a:srgbClr val="CC0000"/>
              </a:solidFill>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Overburdened Community:</a:t>
            </a:r>
            <a:r>
              <a:rPr lang="en">
                <a:latin typeface="Source Sans Pro"/>
                <a:ea typeface="Source Sans Pro"/>
                <a:cs typeface="Source Sans Pro"/>
                <a:sym typeface="Source Sans Pro"/>
              </a:rPr>
              <a:t> Definition</a:t>
            </a:r>
            <a:endParaRPr>
              <a:latin typeface="Source Sans Pro"/>
              <a:ea typeface="Source Sans Pro"/>
              <a:cs typeface="Source Sans Pro"/>
              <a:sym typeface="Source Sans Pro"/>
            </a:endParaRPr>
          </a:p>
        </p:txBody>
      </p:sp>
      <p:sp>
        <p:nvSpPr>
          <p:cNvPr id="61" name="Google Shape;61;p14"/>
          <p:cNvSpPr txBox="1"/>
          <p:nvPr>
            <p:ph idx="1" type="body"/>
          </p:nvPr>
        </p:nvSpPr>
        <p:spPr>
          <a:xfrm>
            <a:off x="131400" y="789250"/>
            <a:ext cx="8700900" cy="4105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solidFill>
                  <a:srgbClr val="222222"/>
                </a:solidFill>
                <a:highlight>
                  <a:srgbClr val="FFFFFF"/>
                </a:highlight>
                <a:latin typeface="Source Sans Pro"/>
                <a:ea typeface="Source Sans Pro"/>
                <a:cs typeface="Source Sans Pro"/>
                <a:sym typeface="Source Sans Pro"/>
              </a:rPr>
              <a:t>(a)    “Overburdened Community” means any Census Tract in Rhode Island that:</a:t>
            </a:r>
            <a:endParaRPr>
              <a:solidFill>
                <a:srgbClr val="222222"/>
              </a:solidFill>
              <a:highlight>
                <a:srgbClr val="FFFFFF"/>
              </a:highlight>
              <a:latin typeface="Source Sans Pro"/>
              <a:ea typeface="Source Sans Pro"/>
              <a:cs typeface="Source Sans Pro"/>
              <a:sym typeface="Source Sans Pro"/>
            </a:endParaRPr>
          </a:p>
          <a:p>
            <a:pPr indent="0" lvl="0" marL="457200" rtl="0" algn="l">
              <a:lnSpc>
                <a:spcPct val="150000"/>
              </a:lnSpc>
              <a:spcBef>
                <a:spcPts val="800"/>
              </a:spcBef>
              <a:spcAft>
                <a:spcPts val="0"/>
              </a:spcAft>
              <a:buNone/>
            </a:pPr>
            <a:r>
              <a:rPr lang="en">
                <a:solidFill>
                  <a:srgbClr val="222222"/>
                </a:solidFill>
                <a:highlight>
                  <a:srgbClr val="FFFFFF"/>
                </a:highlight>
                <a:latin typeface="Source Sans Pro"/>
                <a:ea typeface="Source Sans Pro"/>
                <a:cs typeface="Source Sans Pro"/>
                <a:sym typeface="Source Sans Pro"/>
              </a:rPr>
              <a:t>(1)   Is at or above the seventy fifth (75th) statewide percentile for at least three (3) of the following Environmental Indicators on the most recent available United States Environmental Protection Agency’s EJSCREEN Assessment: (a) PM 2.5; (b) Ozone; (c) NATA Diesel PM; (d) NATA Cancer Risk; (e) NATA Respiratory Hazard Index; (f) Traffic Proximity; (g) Lead Paint Indicator; (h) Superfund Proximity; (i) Risk Management Plan Facilities Proximity; (j) Hazardous Waste Proximity; and (k) Wastewater Discharge Indicator; and</a:t>
            </a:r>
            <a:endParaRPr>
              <a:solidFill>
                <a:srgbClr val="222222"/>
              </a:solidFill>
              <a:highlight>
                <a:srgbClr val="FFFFFF"/>
              </a:highlight>
              <a:latin typeface="Source Sans Pro"/>
              <a:ea typeface="Source Sans Pro"/>
              <a:cs typeface="Source Sans Pro"/>
              <a:sym typeface="Source Sans Pro"/>
            </a:endParaRPr>
          </a:p>
          <a:p>
            <a:pPr indent="0" lvl="0" marL="457200" rtl="0" algn="l">
              <a:lnSpc>
                <a:spcPct val="150000"/>
              </a:lnSpc>
              <a:spcBef>
                <a:spcPts val="0"/>
              </a:spcBef>
              <a:spcAft>
                <a:spcPts val="0"/>
              </a:spcAft>
              <a:buClr>
                <a:schemeClr val="dk1"/>
              </a:buClr>
              <a:buSzPts val="1100"/>
              <a:buFont typeface="Arial"/>
              <a:buNone/>
            </a:pPr>
            <a:r>
              <a:t/>
            </a:r>
            <a:endParaRPr>
              <a:solidFill>
                <a:srgbClr val="222222"/>
              </a:solidFill>
              <a:highlight>
                <a:srgbClr val="FFFFFF"/>
              </a:highlight>
              <a:latin typeface="Source Sans Pro"/>
              <a:ea typeface="Source Sans Pro"/>
              <a:cs typeface="Source Sans Pro"/>
              <a:sym typeface="Source Sans Pro"/>
            </a:endParaRPr>
          </a:p>
          <a:p>
            <a:pPr indent="0" lvl="0" marL="457200" rtl="0" algn="l">
              <a:lnSpc>
                <a:spcPct val="150000"/>
              </a:lnSpc>
              <a:spcBef>
                <a:spcPts val="0"/>
              </a:spcBef>
              <a:spcAft>
                <a:spcPts val="0"/>
              </a:spcAft>
              <a:buNone/>
            </a:pPr>
            <a:r>
              <a:rPr lang="en">
                <a:solidFill>
                  <a:srgbClr val="222222"/>
                </a:solidFill>
                <a:highlight>
                  <a:srgbClr val="FFFFFF"/>
                </a:highlight>
                <a:latin typeface="Source Sans Pro"/>
                <a:ea typeface="Source Sans Pro"/>
                <a:cs typeface="Source Sans Pro"/>
                <a:sym typeface="Source Sans Pro"/>
              </a:rPr>
              <a:t>(2)   Has a median household income, as calculated by the US Census Bureau, that is no greater than eighty (80) percent of the statewide median household income, as calculated by the US Census Bureau.</a:t>
            </a:r>
            <a:endParaRPr>
              <a:solidFill>
                <a:srgbClr val="CC0000"/>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Indicators: Definitions</a:t>
            </a:r>
            <a:endParaRPr>
              <a:latin typeface="Source Sans Pro"/>
              <a:ea typeface="Source Sans Pro"/>
              <a:cs typeface="Source Sans Pro"/>
              <a:sym typeface="Source Sans Pro"/>
            </a:endParaRPr>
          </a:p>
        </p:txBody>
      </p:sp>
      <p:sp>
        <p:nvSpPr>
          <p:cNvPr id="67" name="Google Shape;67;p15"/>
          <p:cNvSpPr txBox="1"/>
          <p:nvPr>
            <p:ph idx="1" type="body"/>
          </p:nvPr>
        </p:nvSpPr>
        <p:spPr>
          <a:xfrm>
            <a:off x="131400" y="789250"/>
            <a:ext cx="8700900" cy="41055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600">
                <a:solidFill>
                  <a:srgbClr val="CC0000"/>
                </a:solidFill>
                <a:latin typeface="Source Sans Pro"/>
                <a:ea typeface="Source Sans Pro"/>
                <a:cs typeface="Source Sans Pro"/>
                <a:sym typeface="Source Sans Pro"/>
              </a:rPr>
              <a:t>PM 2.5:</a:t>
            </a:r>
            <a:r>
              <a:rPr lang="en" sz="1600">
                <a:latin typeface="Source Sans Pro"/>
                <a:ea typeface="Source Sans Pro"/>
                <a:cs typeface="Source Sans Pro"/>
                <a:sym typeface="Source Sans Pro"/>
              </a:rPr>
              <a:t> </a:t>
            </a:r>
            <a:r>
              <a:rPr lang="en" sz="1100">
                <a:solidFill>
                  <a:schemeClr val="accent2"/>
                </a:solidFill>
                <a:highlight>
                  <a:srgbClr val="FFFFFF"/>
                </a:highlight>
                <a:latin typeface="Source Sans Pro"/>
                <a:ea typeface="Source Sans Pro"/>
                <a:cs typeface="Source Sans Pro"/>
                <a:sym typeface="Source Sans Pro"/>
              </a:rPr>
              <a:t>Particulate matter (PM2.5) levels in air, micrograms per cubic meter (µg/m3) annual average.</a:t>
            </a:r>
            <a:endParaRPr sz="16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600">
                <a:solidFill>
                  <a:srgbClr val="CC0000"/>
                </a:solidFill>
                <a:latin typeface="Source Sans Pro"/>
                <a:ea typeface="Source Sans Pro"/>
                <a:cs typeface="Source Sans Pro"/>
                <a:sym typeface="Source Sans Pro"/>
              </a:rPr>
              <a:t>Ozone:</a:t>
            </a:r>
            <a:r>
              <a:rPr lang="en" sz="1600">
                <a:latin typeface="Source Sans Pro"/>
                <a:ea typeface="Source Sans Pro"/>
                <a:cs typeface="Source Sans Pro"/>
                <a:sym typeface="Source Sans Pro"/>
              </a:rPr>
              <a:t> </a:t>
            </a:r>
            <a:r>
              <a:rPr lang="en" sz="1100">
                <a:solidFill>
                  <a:schemeClr val="accent2"/>
                </a:solidFill>
                <a:highlight>
                  <a:srgbClr val="FFFFFF"/>
                </a:highlight>
                <a:latin typeface="Source Sans Pro"/>
                <a:ea typeface="Source Sans Pro"/>
                <a:cs typeface="Source Sans Pro"/>
                <a:sym typeface="Source Sans Pro"/>
              </a:rPr>
              <a:t>Ozone summer seasonal avg. of daily maximum 8-hour concentration in air in parts per billion.</a:t>
            </a:r>
            <a:endParaRPr sz="16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600">
                <a:solidFill>
                  <a:srgbClr val="CC0000"/>
                </a:solidFill>
                <a:latin typeface="Source Sans Pro"/>
                <a:ea typeface="Source Sans Pro"/>
                <a:cs typeface="Source Sans Pro"/>
                <a:sym typeface="Source Sans Pro"/>
              </a:rPr>
              <a:t>NATA Diesel PM:</a:t>
            </a:r>
            <a:r>
              <a:rPr lang="en" sz="1600">
                <a:latin typeface="Source Sans Pro"/>
                <a:ea typeface="Source Sans Pro"/>
                <a:cs typeface="Source Sans Pro"/>
                <a:sym typeface="Source Sans Pro"/>
              </a:rPr>
              <a:t> </a:t>
            </a:r>
            <a:r>
              <a:rPr lang="en" sz="1100">
                <a:solidFill>
                  <a:schemeClr val="accent2"/>
                </a:solidFill>
                <a:highlight>
                  <a:srgbClr val="FFFFFF"/>
                </a:highlight>
                <a:latin typeface="Source Sans Pro"/>
                <a:ea typeface="Source Sans Pro"/>
                <a:cs typeface="Source Sans Pro"/>
                <a:sym typeface="Source Sans Pro"/>
              </a:rPr>
              <a:t>Diesel particulate matter level in air in micrograms per cubic meter (µg/m3).</a:t>
            </a:r>
            <a:endParaRPr sz="16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600">
                <a:solidFill>
                  <a:srgbClr val="CC0000"/>
                </a:solidFill>
                <a:latin typeface="Source Sans Pro"/>
                <a:ea typeface="Source Sans Pro"/>
                <a:cs typeface="Source Sans Pro"/>
                <a:sym typeface="Source Sans Pro"/>
              </a:rPr>
              <a:t>NATA Cancer Risk:</a:t>
            </a:r>
            <a:r>
              <a:rPr lang="en" sz="1600">
                <a:latin typeface="Source Sans Pro"/>
                <a:ea typeface="Source Sans Pro"/>
                <a:cs typeface="Source Sans Pro"/>
                <a:sym typeface="Source Sans Pro"/>
              </a:rPr>
              <a:t> </a:t>
            </a:r>
            <a:r>
              <a:rPr lang="en" sz="1100">
                <a:solidFill>
                  <a:schemeClr val="accent2"/>
                </a:solidFill>
                <a:highlight>
                  <a:srgbClr val="FFFFFF"/>
                </a:highlight>
                <a:latin typeface="Source Sans Pro"/>
                <a:ea typeface="Source Sans Pro"/>
                <a:cs typeface="Source Sans Pro"/>
                <a:sym typeface="Source Sans Pro"/>
              </a:rPr>
              <a:t>Lifetime cancer risk from inhalation of air toxics, as risk per lifetime per million people.</a:t>
            </a:r>
            <a:endParaRPr sz="16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600">
                <a:solidFill>
                  <a:srgbClr val="CC0000"/>
                </a:solidFill>
                <a:latin typeface="Source Sans Pro"/>
                <a:ea typeface="Source Sans Pro"/>
                <a:cs typeface="Source Sans Pro"/>
                <a:sym typeface="Source Sans Pro"/>
              </a:rPr>
              <a:t>NATA Respiratory HI:</a:t>
            </a:r>
            <a:r>
              <a:rPr lang="en" sz="1600">
                <a:latin typeface="Source Sans Pro"/>
                <a:ea typeface="Source Sans Pro"/>
                <a:cs typeface="Source Sans Pro"/>
                <a:sym typeface="Source Sans Pro"/>
              </a:rPr>
              <a:t> </a:t>
            </a:r>
            <a:r>
              <a:rPr lang="en" sz="1100">
                <a:solidFill>
                  <a:schemeClr val="accent2"/>
                </a:solidFill>
                <a:highlight>
                  <a:srgbClr val="FFFFFF"/>
                </a:highlight>
                <a:latin typeface="Source Sans Pro"/>
                <a:ea typeface="Source Sans Pro"/>
                <a:cs typeface="Source Sans Pro"/>
                <a:sym typeface="Source Sans Pro"/>
              </a:rPr>
              <a:t>Air toxics respiratory hazard index.</a:t>
            </a:r>
            <a:endParaRPr sz="16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600">
                <a:solidFill>
                  <a:srgbClr val="CC0000"/>
                </a:solidFill>
                <a:latin typeface="Source Sans Pro"/>
                <a:ea typeface="Source Sans Pro"/>
                <a:cs typeface="Source Sans Pro"/>
                <a:sym typeface="Source Sans Pro"/>
              </a:rPr>
              <a:t>Traffic Proximity:</a:t>
            </a:r>
            <a:r>
              <a:rPr lang="en" sz="1600">
                <a:latin typeface="Source Sans Pro"/>
                <a:ea typeface="Source Sans Pro"/>
                <a:cs typeface="Source Sans Pro"/>
                <a:sym typeface="Source Sans Pro"/>
              </a:rPr>
              <a:t> </a:t>
            </a:r>
            <a:r>
              <a:rPr lang="en" sz="1100">
                <a:solidFill>
                  <a:schemeClr val="accent2"/>
                </a:solidFill>
                <a:highlight>
                  <a:srgbClr val="FFFFFF"/>
                </a:highlight>
                <a:latin typeface="Source Sans Pro"/>
                <a:ea typeface="Source Sans Pro"/>
                <a:cs typeface="Source Sans Pro"/>
                <a:sym typeface="Source Sans Pro"/>
              </a:rPr>
              <a:t>Count of vehicles per day at major roads within 500 meters, divided by distance in meters.</a:t>
            </a:r>
            <a:endParaRPr sz="16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600">
                <a:solidFill>
                  <a:srgbClr val="CC0000"/>
                </a:solidFill>
                <a:latin typeface="Source Sans Pro"/>
                <a:ea typeface="Source Sans Pro"/>
                <a:cs typeface="Source Sans Pro"/>
                <a:sym typeface="Source Sans Pro"/>
              </a:rPr>
              <a:t>Lead Paint Indicator:</a:t>
            </a:r>
            <a:r>
              <a:rPr lang="en" sz="1600">
                <a:latin typeface="Source Sans Pro"/>
                <a:ea typeface="Source Sans Pro"/>
                <a:cs typeface="Source Sans Pro"/>
                <a:sym typeface="Source Sans Pro"/>
              </a:rPr>
              <a:t> </a:t>
            </a:r>
            <a:r>
              <a:rPr lang="en" sz="1100">
                <a:solidFill>
                  <a:schemeClr val="accent2"/>
                </a:solidFill>
                <a:highlight>
                  <a:srgbClr val="FFFFFF"/>
                </a:highlight>
                <a:latin typeface="Source Sans Pro"/>
                <a:ea typeface="Source Sans Pro"/>
                <a:cs typeface="Source Sans Pro"/>
                <a:sym typeface="Source Sans Pro"/>
              </a:rPr>
              <a:t>Percent of housing units built before 1960, as indicator of potential exposure to lead paint.</a:t>
            </a:r>
            <a:endParaRPr sz="16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600">
                <a:solidFill>
                  <a:srgbClr val="CC0000"/>
                </a:solidFill>
                <a:latin typeface="Source Sans Pro"/>
                <a:ea typeface="Source Sans Pro"/>
                <a:cs typeface="Source Sans Pro"/>
                <a:sym typeface="Source Sans Pro"/>
              </a:rPr>
              <a:t>Superfund Proximity:</a:t>
            </a:r>
            <a:r>
              <a:rPr lang="en" sz="1600">
                <a:latin typeface="Source Sans Pro"/>
                <a:ea typeface="Source Sans Pro"/>
                <a:cs typeface="Source Sans Pro"/>
                <a:sym typeface="Source Sans Pro"/>
              </a:rPr>
              <a:t> </a:t>
            </a:r>
            <a:r>
              <a:rPr lang="en" sz="1100">
                <a:solidFill>
                  <a:schemeClr val="accent2"/>
                </a:solidFill>
                <a:highlight>
                  <a:srgbClr val="FFFFFF"/>
                </a:highlight>
                <a:latin typeface="Source Sans Pro"/>
                <a:ea typeface="Source Sans Pro"/>
                <a:cs typeface="Source Sans Pro"/>
                <a:sym typeface="Source Sans Pro"/>
              </a:rPr>
              <a:t>Count of proposed and listed NPL sites within 5 km, each divided by distance. Count excludes deleted sites.</a:t>
            </a:r>
            <a:endParaRPr sz="16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600">
                <a:solidFill>
                  <a:srgbClr val="CC0000"/>
                </a:solidFill>
                <a:latin typeface="Source Sans Pro"/>
                <a:ea typeface="Source Sans Pro"/>
                <a:cs typeface="Source Sans Pro"/>
                <a:sym typeface="Source Sans Pro"/>
              </a:rPr>
              <a:t>RMP Proximity:</a:t>
            </a:r>
            <a:r>
              <a:rPr lang="en" sz="1600">
                <a:latin typeface="Source Sans Pro"/>
                <a:ea typeface="Source Sans Pro"/>
                <a:cs typeface="Source Sans Pro"/>
                <a:sym typeface="Source Sans Pro"/>
              </a:rPr>
              <a:t> </a:t>
            </a:r>
            <a:r>
              <a:rPr lang="en" sz="1100">
                <a:solidFill>
                  <a:schemeClr val="accent2"/>
                </a:solidFill>
                <a:highlight>
                  <a:srgbClr val="FFFFFF"/>
                </a:highlight>
                <a:latin typeface="Source Sans Pro"/>
                <a:ea typeface="Source Sans Pro"/>
                <a:cs typeface="Source Sans Pro"/>
                <a:sym typeface="Source Sans Pro"/>
              </a:rPr>
              <a:t>Count of RMP (potential chemical accident management plan) facilities within 5 km, each divided by distance.</a:t>
            </a:r>
            <a:endParaRPr sz="16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600">
                <a:solidFill>
                  <a:srgbClr val="CC0000"/>
                </a:solidFill>
                <a:latin typeface="Source Sans Pro"/>
                <a:ea typeface="Source Sans Pro"/>
                <a:cs typeface="Source Sans Pro"/>
                <a:sym typeface="Source Sans Pro"/>
              </a:rPr>
              <a:t>Hazardous Waste Proximity:</a:t>
            </a:r>
            <a:r>
              <a:rPr lang="en" sz="1600">
                <a:latin typeface="Source Sans Pro"/>
                <a:ea typeface="Source Sans Pro"/>
                <a:cs typeface="Source Sans Pro"/>
                <a:sym typeface="Source Sans Pro"/>
              </a:rPr>
              <a:t> </a:t>
            </a:r>
            <a:r>
              <a:rPr lang="en" sz="1100">
                <a:solidFill>
                  <a:schemeClr val="accent2"/>
                </a:solidFill>
                <a:highlight>
                  <a:srgbClr val="FFFFFF"/>
                </a:highlight>
                <a:latin typeface="Source Sans Pro"/>
                <a:ea typeface="Source Sans Pro"/>
                <a:cs typeface="Source Sans Pro"/>
                <a:sym typeface="Source Sans Pro"/>
              </a:rPr>
              <a:t>Count of TSDF (hazardous waste management facilities) within 5 km, each divided by distance.</a:t>
            </a:r>
            <a:endParaRPr sz="1600">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500">
                <a:solidFill>
                  <a:srgbClr val="CC0000"/>
                </a:solidFill>
                <a:latin typeface="Source Sans Pro"/>
                <a:ea typeface="Source Sans Pro"/>
                <a:cs typeface="Source Sans Pro"/>
                <a:sym typeface="Source Sans Pro"/>
              </a:rPr>
              <a:t>Wastewater Discharge Indicator:</a:t>
            </a:r>
            <a:r>
              <a:rPr lang="en" sz="1600">
                <a:latin typeface="Source Sans Pro"/>
                <a:ea typeface="Source Sans Pro"/>
                <a:cs typeface="Source Sans Pro"/>
                <a:sym typeface="Source Sans Pro"/>
              </a:rPr>
              <a:t> </a:t>
            </a:r>
            <a:r>
              <a:rPr lang="en" sz="1100">
                <a:solidFill>
                  <a:schemeClr val="accent2"/>
                </a:solidFill>
                <a:highlight>
                  <a:srgbClr val="FFFFFF"/>
                </a:highlight>
                <a:latin typeface="Source Sans Pro"/>
                <a:ea typeface="Source Sans Pro"/>
                <a:cs typeface="Source Sans Pro"/>
                <a:sym typeface="Source Sans Pro"/>
              </a:rPr>
              <a:t>RSEI modeled Toxic Concentrations at stream segments within 500 meters, divided by distance.</a:t>
            </a:r>
            <a:endParaRPr sz="1600">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 PM 2.5</a:t>
            </a:r>
            <a:endParaRPr>
              <a:latin typeface="Source Sans Pro"/>
              <a:ea typeface="Source Sans Pro"/>
              <a:cs typeface="Source Sans Pro"/>
              <a:sym typeface="Source Sans Pro"/>
            </a:endParaRPr>
          </a:p>
          <a:p>
            <a:pPr indent="0" lvl="0" marL="0" rtl="0" algn="l">
              <a:lnSpc>
                <a:spcPct val="125000"/>
              </a:lnSpc>
              <a:spcBef>
                <a:spcPts val="0"/>
              </a:spcBef>
              <a:spcAft>
                <a:spcPts val="0"/>
              </a:spcAft>
              <a:buClr>
                <a:schemeClr val="dk1"/>
              </a:buClr>
              <a:buSzPts val="1100"/>
              <a:buFont typeface="Arial"/>
              <a:buNone/>
            </a:pPr>
            <a:r>
              <a:rPr lang="en" sz="1100">
                <a:solidFill>
                  <a:schemeClr val="accent2"/>
                </a:solidFill>
                <a:highlight>
                  <a:srgbClr val="FFFFFF"/>
                </a:highlight>
                <a:latin typeface="Source Sans Pro"/>
                <a:ea typeface="Source Sans Pro"/>
                <a:cs typeface="Source Sans Pro"/>
                <a:sym typeface="Source Sans Pro"/>
              </a:rPr>
              <a:t>Particulate matter (PM2.5) levels in air, micrograms per cubic meter (µg/m3) annual average.</a:t>
            </a:r>
            <a:endParaRPr>
              <a:latin typeface="Source Sans Pro"/>
              <a:ea typeface="Source Sans Pro"/>
              <a:cs typeface="Source Sans Pro"/>
              <a:sym typeface="Source Sans Pro"/>
            </a:endParaRPr>
          </a:p>
        </p:txBody>
      </p:sp>
      <p:pic>
        <p:nvPicPr>
          <p:cNvPr id="73" name="Google Shape;73;p16"/>
          <p:cNvPicPr preferRelativeResize="0"/>
          <p:nvPr/>
        </p:nvPicPr>
        <p:blipFill rotWithShape="1">
          <a:blip r:embed="rId3">
            <a:alphaModFix/>
          </a:blip>
          <a:srcRect b="0" l="9" r="9" t="0"/>
          <a:stretch/>
        </p:blipFill>
        <p:spPr>
          <a:xfrm>
            <a:off x="238854" y="977275"/>
            <a:ext cx="3858821" cy="3907274"/>
          </a:xfrm>
          <a:prstGeom prst="rect">
            <a:avLst/>
          </a:prstGeom>
          <a:noFill/>
          <a:ln>
            <a:noFill/>
          </a:ln>
        </p:spPr>
      </p:pic>
      <p:pic>
        <p:nvPicPr>
          <p:cNvPr id="74" name="Google Shape;74;p16"/>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75" name="Google Shape;75;p16"/>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76" name="Google Shape;76;p16"/>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 Ozone</a:t>
            </a:r>
            <a:endParaRPr>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100">
                <a:solidFill>
                  <a:schemeClr val="accent2"/>
                </a:solidFill>
                <a:highlight>
                  <a:srgbClr val="FFFFFF"/>
                </a:highlight>
                <a:latin typeface="Source Sans Pro"/>
                <a:ea typeface="Source Sans Pro"/>
                <a:cs typeface="Source Sans Pro"/>
                <a:sym typeface="Source Sans Pro"/>
              </a:rPr>
              <a:t>Ozone summer seasonal avg. of daily maximum 8-hour concentration in air in parts per billion.</a:t>
            </a:r>
            <a:endParaRPr>
              <a:latin typeface="Source Sans Pro"/>
              <a:ea typeface="Source Sans Pro"/>
              <a:cs typeface="Source Sans Pro"/>
              <a:sym typeface="Source Sans Pro"/>
            </a:endParaRPr>
          </a:p>
        </p:txBody>
      </p:sp>
      <p:pic>
        <p:nvPicPr>
          <p:cNvPr id="82" name="Google Shape;82;p17"/>
          <p:cNvPicPr preferRelativeResize="0"/>
          <p:nvPr/>
        </p:nvPicPr>
        <p:blipFill rotWithShape="1">
          <a:blip r:embed="rId3">
            <a:alphaModFix/>
          </a:blip>
          <a:srcRect b="0" l="0" r="0" t="0"/>
          <a:stretch/>
        </p:blipFill>
        <p:spPr>
          <a:xfrm>
            <a:off x="238854" y="977275"/>
            <a:ext cx="3858821" cy="3906274"/>
          </a:xfrm>
          <a:prstGeom prst="rect">
            <a:avLst/>
          </a:prstGeom>
          <a:noFill/>
          <a:ln>
            <a:noFill/>
          </a:ln>
        </p:spPr>
      </p:pic>
      <p:pic>
        <p:nvPicPr>
          <p:cNvPr id="83" name="Google Shape;83;p17"/>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84" name="Google Shape;84;p17"/>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85" name="Google Shape;85;p17"/>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 NATA Diesel PM</a:t>
            </a:r>
            <a:endParaRPr>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100">
                <a:solidFill>
                  <a:schemeClr val="accent2"/>
                </a:solidFill>
                <a:highlight>
                  <a:srgbClr val="FFFFFF"/>
                </a:highlight>
                <a:latin typeface="Source Sans Pro"/>
                <a:ea typeface="Source Sans Pro"/>
                <a:cs typeface="Source Sans Pro"/>
                <a:sym typeface="Source Sans Pro"/>
              </a:rPr>
              <a:t>Diesel particulate matter level in air in micrograms per cubic meter (µg/m3).</a:t>
            </a:r>
            <a:endParaRPr>
              <a:latin typeface="Source Sans Pro"/>
              <a:ea typeface="Source Sans Pro"/>
              <a:cs typeface="Source Sans Pro"/>
              <a:sym typeface="Source Sans Pro"/>
            </a:endParaRPr>
          </a:p>
        </p:txBody>
      </p:sp>
      <p:pic>
        <p:nvPicPr>
          <p:cNvPr id="91" name="Google Shape;91;p18"/>
          <p:cNvPicPr preferRelativeResize="0"/>
          <p:nvPr/>
        </p:nvPicPr>
        <p:blipFill rotWithShape="1">
          <a:blip r:embed="rId3">
            <a:alphaModFix/>
          </a:blip>
          <a:srcRect b="0" l="0" r="0" t="0"/>
          <a:stretch/>
        </p:blipFill>
        <p:spPr>
          <a:xfrm>
            <a:off x="238854" y="977275"/>
            <a:ext cx="3858821" cy="3906274"/>
          </a:xfrm>
          <a:prstGeom prst="rect">
            <a:avLst/>
          </a:prstGeom>
          <a:noFill/>
          <a:ln>
            <a:noFill/>
          </a:ln>
        </p:spPr>
      </p:pic>
      <p:pic>
        <p:nvPicPr>
          <p:cNvPr id="92" name="Google Shape;92;p18"/>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93" name="Google Shape;93;p18"/>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94" name="Google Shape;94;p18"/>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 NATA Cancer Risk</a:t>
            </a:r>
            <a:endParaRPr>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100">
                <a:solidFill>
                  <a:schemeClr val="accent2"/>
                </a:solidFill>
                <a:highlight>
                  <a:srgbClr val="FFFFFF"/>
                </a:highlight>
                <a:latin typeface="Source Sans Pro"/>
                <a:ea typeface="Source Sans Pro"/>
                <a:cs typeface="Source Sans Pro"/>
                <a:sym typeface="Source Sans Pro"/>
              </a:rPr>
              <a:t>Lifetime cancer risk from inhalation of air toxics, as risk per lifetime per million people.</a:t>
            </a:r>
            <a:endParaRPr>
              <a:latin typeface="Source Sans Pro"/>
              <a:ea typeface="Source Sans Pro"/>
              <a:cs typeface="Source Sans Pro"/>
              <a:sym typeface="Source Sans Pro"/>
            </a:endParaRPr>
          </a:p>
        </p:txBody>
      </p:sp>
      <p:pic>
        <p:nvPicPr>
          <p:cNvPr id="100" name="Google Shape;100;p19"/>
          <p:cNvPicPr preferRelativeResize="0"/>
          <p:nvPr/>
        </p:nvPicPr>
        <p:blipFill rotWithShape="1">
          <a:blip r:embed="rId3">
            <a:alphaModFix/>
          </a:blip>
          <a:srcRect b="0" l="0" r="0" t="0"/>
          <a:stretch/>
        </p:blipFill>
        <p:spPr>
          <a:xfrm>
            <a:off x="238854" y="977275"/>
            <a:ext cx="3858821" cy="3906274"/>
          </a:xfrm>
          <a:prstGeom prst="rect">
            <a:avLst/>
          </a:prstGeom>
          <a:noFill/>
          <a:ln>
            <a:noFill/>
          </a:ln>
        </p:spPr>
      </p:pic>
      <p:pic>
        <p:nvPicPr>
          <p:cNvPr id="101" name="Google Shape;101;p19"/>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102" name="Google Shape;102;p19"/>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103" name="Google Shape;103;p19"/>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 NATA Respiratory HI</a:t>
            </a:r>
            <a:endParaRPr>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100">
                <a:solidFill>
                  <a:schemeClr val="accent2"/>
                </a:solidFill>
                <a:highlight>
                  <a:srgbClr val="FFFFFF"/>
                </a:highlight>
                <a:latin typeface="Source Sans Pro"/>
                <a:ea typeface="Source Sans Pro"/>
                <a:cs typeface="Source Sans Pro"/>
                <a:sym typeface="Source Sans Pro"/>
              </a:rPr>
              <a:t>Air toxics respiratory hazard index.</a:t>
            </a:r>
            <a:endParaRPr>
              <a:latin typeface="Source Sans Pro"/>
              <a:ea typeface="Source Sans Pro"/>
              <a:cs typeface="Source Sans Pro"/>
              <a:sym typeface="Source Sans Pro"/>
            </a:endParaRPr>
          </a:p>
        </p:txBody>
      </p:sp>
      <p:pic>
        <p:nvPicPr>
          <p:cNvPr id="109" name="Google Shape;109;p20"/>
          <p:cNvPicPr preferRelativeResize="0"/>
          <p:nvPr/>
        </p:nvPicPr>
        <p:blipFill rotWithShape="1">
          <a:blip r:embed="rId3">
            <a:alphaModFix/>
          </a:blip>
          <a:srcRect b="0" l="0" r="0" t="0"/>
          <a:stretch/>
        </p:blipFill>
        <p:spPr>
          <a:xfrm>
            <a:off x="238854" y="977275"/>
            <a:ext cx="3858821" cy="3906274"/>
          </a:xfrm>
          <a:prstGeom prst="rect">
            <a:avLst/>
          </a:prstGeom>
          <a:noFill/>
          <a:ln>
            <a:noFill/>
          </a:ln>
        </p:spPr>
      </p:pic>
      <p:pic>
        <p:nvPicPr>
          <p:cNvPr id="110" name="Google Shape;110;p20"/>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111" name="Google Shape;111;p20"/>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112" name="Google Shape;112;p20"/>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131425" y="140225"/>
            <a:ext cx="8700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Environmental Indicator: Traffic Proximity</a:t>
            </a:r>
            <a:endParaRPr>
              <a:latin typeface="Source Sans Pro"/>
              <a:ea typeface="Source Sans Pro"/>
              <a:cs typeface="Source Sans Pro"/>
              <a:sym typeface="Source Sans Pro"/>
            </a:endParaRPr>
          </a:p>
          <a:p>
            <a:pPr indent="0" lvl="0" marL="0" rtl="0" algn="l">
              <a:lnSpc>
                <a:spcPct val="150000"/>
              </a:lnSpc>
              <a:spcBef>
                <a:spcPts val="0"/>
              </a:spcBef>
              <a:spcAft>
                <a:spcPts val="0"/>
              </a:spcAft>
              <a:buNone/>
            </a:pPr>
            <a:r>
              <a:rPr lang="en" sz="1100">
                <a:solidFill>
                  <a:schemeClr val="accent2"/>
                </a:solidFill>
                <a:highlight>
                  <a:srgbClr val="FFFFFF"/>
                </a:highlight>
                <a:latin typeface="Source Sans Pro"/>
                <a:ea typeface="Source Sans Pro"/>
                <a:cs typeface="Source Sans Pro"/>
                <a:sym typeface="Source Sans Pro"/>
              </a:rPr>
              <a:t>Count of vehicles per day at major roads within 500 meters, divided by distance in meters.</a:t>
            </a:r>
            <a:endParaRPr>
              <a:latin typeface="Source Sans Pro"/>
              <a:ea typeface="Source Sans Pro"/>
              <a:cs typeface="Source Sans Pro"/>
              <a:sym typeface="Source Sans Pro"/>
            </a:endParaRPr>
          </a:p>
        </p:txBody>
      </p:sp>
      <p:pic>
        <p:nvPicPr>
          <p:cNvPr id="118" name="Google Shape;118;p21"/>
          <p:cNvPicPr preferRelativeResize="0"/>
          <p:nvPr/>
        </p:nvPicPr>
        <p:blipFill rotWithShape="1">
          <a:blip r:embed="rId3">
            <a:alphaModFix/>
          </a:blip>
          <a:srcRect b="0" l="0" r="0" t="0"/>
          <a:stretch/>
        </p:blipFill>
        <p:spPr>
          <a:xfrm>
            <a:off x="238854" y="977275"/>
            <a:ext cx="3858821" cy="3906274"/>
          </a:xfrm>
          <a:prstGeom prst="rect">
            <a:avLst/>
          </a:prstGeom>
          <a:noFill/>
          <a:ln>
            <a:noFill/>
          </a:ln>
        </p:spPr>
      </p:pic>
      <p:pic>
        <p:nvPicPr>
          <p:cNvPr id="119" name="Google Shape;119;p21"/>
          <p:cNvPicPr preferRelativeResize="0"/>
          <p:nvPr/>
        </p:nvPicPr>
        <p:blipFill rotWithShape="1">
          <a:blip r:embed="rId4">
            <a:alphaModFix/>
          </a:blip>
          <a:srcRect b="0" l="0" r="0" t="0"/>
          <a:stretch/>
        </p:blipFill>
        <p:spPr>
          <a:xfrm>
            <a:off x="4245923" y="977275"/>
            <a:ext cx="4665953" cy="3907280"/>
          </a:xfrm>
          <a:prstGeom prst="rect">
            <a:avLst/>
          </a:prstGeom>
          <a:noFill/>
          <a:ln>
            <a:noFill/>
          </a:ln>
        </p:spPr>
      </p:pic>
      <p:sp>
        <p:nvSpPr>
          <p:cNvPr id="120" name="Google Shape;120;p21"/>
          <p:cNvSpPr txBox="1"/>
          <p:nvPr/>
        </p:nvSpPr>
        <p:spPr>
          <a:xfrm>
            <a:off x="1462811" y="4808575"/>
            <a:ext cx="14109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Statewide (Block Group)</a:t>
            </a:r>
            <a:endParaRPr i="1" sz="900">
              <a:latin typeface="Source Sans Pro"/>
              <a:ea typeface="Source Sans Pro"/>
              <a:cs typeface="Source Sans Pro"/>
              <a:sym typeface="Source Sans Pro"/>
            </a:endParaRPr>
          </a:p>
        </p:txBody>
      </p:sp>
      <p:sp>
        <p:nvSpPr>
          <p:cNvPr id="121" name="Google Shape;121;p21"/>
          <p:cNvSpPr txBox="1"/>
          <p:nvPr/>
        </p:nvSpPr>
        <p:spPr>
          <a:xfrm>
            <a:off x="5497100" y="4808575"/>
            <a:ext cx="2163600" cy="2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900">
                <a:latin typeface="Source Sans Pro"/>
                <a:ea typeface="Source Sans Pro"/>
                <a:cs typeface="Source Sans Pro"/>
                <a:sym typeface="Source Sans Pro"/>
              </a:rPr>
              <a:t>Providence Metro Inset (Census Tract)</a:t>
            </a:r>
            <a:endParaRPr i="1" sz="900">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